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sldIdLst>
    <p:sldId id="258" r:id="rId3"/>
    <p:sldId id="286" r:id="rId4"/>
    <p:sldId id="270" r:id="rId5"/>
    <p:sldId id="297" r:id="rId6"/>
    <p:sldId id="304" r:id="rId7"/>
    <p:sldId id="287" r:id="rId8"/>
    <p:sldId id="288" r:id="rId9"/>
    <p:sldId id="290" r:id="rId10"/>
    <p:sldId id="291" r:id="rId11"/>
    <p:sldId id="293" r:id="rId12"/>
    <p:sldId id="268" r:id="rId13"/>
    <p:sldId id="267" r:id="rId14"/>
    <p:sldId id="305" r:id="rId15"/>
    <p:sldId id="306" r:id="rId16"/>
    <p:sldId id="309" r:id="rId17"/>
    <p:sldId id="278" r:id="rId18"/>
    <p:sldId id="280" r:id="rId19"/>
    <p:sldId id="307" r:id="rId20"/>
    <p:sldId id="28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C5F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7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5943600"/>
            <a:ext cx="9144000" cy="9144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336699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99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9"/>
          <p:cNvSpPr>
            <a:spLocks/>
          </p:cNvSpPr>
          <p:nvPr userDrawn="1"/>
        </p:nvSpPr>
        <p:spPr bwMode="auto">
          <a:xfrm>
            <a:off x="0" y="0"/>
            <a:ext cx="4114800" cy="6858000"/>
          </a:xfrm>
          <a:custGeom>
            <a:avLst/>
            <a:gdLst>
              <a:gd name="T0" fmla="*/ 990600 w 2592"/>
              <a:gd name="T1" fmla="*/ 0 h 4320"/>
              <a:gd name="T2" fmla="*/ 0 w 2592"/>
              <a:gd name="T3" fmla="*/ 0 h 4320"/>
              <a:gd name="T4" fmla="*/ 0 w 2592"/>
              <a:gd name="T5" fmla="*/ 6858000 h 4320"/>
              <a:gd name="T6" fmla="*/ 4114800 w 2592"/>
              <a:gd name="T7" fmla="*/ 6858000 h 4320"/>
              <a:gd name="T8" fmla="*/ 2463800 w 2592"/>
              <a:gd name="T9" fmla="*/ 6176963 h 4320"/>
              <a:gd name="T10" fmla="*/ 1484313 w 2592"/>
              <a:gd name="T11" fmla="*/ 5337175 h 4320"/>
              <a:gd name="T12" fmla="*/ 904875 w 2592"/>
              <a:gd name="T13" fmla="*/ 4459288 h 4320"/>
              <a:gd name="T14" fmla="*/ 485775 w 2592"/>
              <a:gd name="T15" fmla="*/ 3544888 h 4320"/>
              <a:gd name="T16" fmla="*/ 304800 w 2592"/>
              <a:gd name="T17" fmla="*/ 2743200 h 4320"/>
              <a:gd name="T18" fmla="*/ 269875 w 2592"/>
              <a:gd name="T19" fmla="*/ 1866900 h 4320"/>
              <a:gd name="T20" fmla="*/ 317500 w 2592"/>
              <a:gd name="T21" fmla="*/ 1241425 h 4320"/>
              <a:gd name="T22" fmla="*/ 596900 w 2592"/>
              <a:gd name="T23" fmla="*/ 495300 h 4320"/>
              <a:gd name="T24" fmla="*/ 990600 w 2592"/>
              <a:gd name="T25" fmla="*/ 0 h 43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92" h="4320">
                <a:moveTo>
                  <a:pt x="624" y="0"/>
                </a:moveTo>
                <a:lnTo>
                  <a:pt x="0" y="0"/>
                </a:lnTo>
                <a:lnTo>
                  <a:pt x="0" y="4320"/>
                </a:lnTo>
                <a:lnTo>
                  <a:pt x="2592" y="4320"/>
                </a:lnTo>
                <a:cubicBezTo>
                  <a:pt x="2592" y="4320"/>
                  <a:pt x="1828" y="4051"/>
                  <a:pt x="1552" y="3891"/>
                </a:cubicBezTo>
                <a:cubicBezTo>
                  <a:pt x="1276" y="3731"/>
                  <a:pt x="1095" y="3545"/>
                  <a:pt x="935" y="3362"/>
                </a:cubicBezTo>
                <a:cubicBezTo>
                  <a:pt x="775" y="3179"/>
                  <a:pt x="675" y="2997"/>
                  <a:pt x="570" y="2809"/>
                </a:cubicBezTo>
                <a:cubicBezTo>
                  <a:pt x="465" y="2621"/>
                  <a:pt x="369" y="2413"/>
                  <a:pt x="306" y="2233"/>
                </a:cubicBezTo>
                <a:cubicBezTo>
                  <a:pt x="239" y="2056"/>
                  <a:pt x="212" y="1928"/>
                  <a:pt x="192" y="1728"/>
                </a:cubicBezTo>
                <a:cubicBezTo>
                  <a:pt x="175" y="1551"/>
                  <a:pt x="162" y="1336"/>
                  <a:pt x="170" y="1176"/>
                </a:cubicBezTo>
                <a:cubicBezTo>
                  <a:pt x="171" y="1018"/>
                  <a:pt x="176" y="899"/>
                  <a:pt x="200" y="782"/>
                </a:cubicBezTo>
                <a:cubicBezTo>
                  <a:pt x="224" y="665"/>
                  <a:pt x="305" y="430"/>
                  <a:pt x="376" y="312"/>
                </a:cubicBezTo>
                <a:cubicBezTo>
                  <a:pt x="447" y="194"/>
                  <a:pt x="563" y="62"/>
                  <a:pt x="624" y="0"/>
                </a:cubicBezTo>
                <a:close/>
              </a:path>
            </a:pathLst>
          </a:custGeom>
          <a:gradFill rotWithShape="1">
            <a:gsLst>
              <a:gs pos="0">
                <a:srgbClr val="FF9900"/>
              </a:gs>
              <a:gs pos="100000">
                <a:srgbClr val="3366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7" name="Picture 11" descr="s003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1000" y="41910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10"/>
          <p:cNvSpPr>
            <a:spLocks noChangeArrowheads="1"/>
          </p:cNvSpPr>
          <p:nvPr userDrawn="1"/>
        </p:nvSpPr>
        <p:spPr bwMode="auto">
          <a:xfrm>
            <a:off x="609600" y="4114800"/>
            <a:ext cx="7848600" cy="2286000"/>
          </a:xfrm>
          <a:prstGeom prst="roundRect">
            <a:avLst>
              <a:gd name="adj" fmla="val 16667"/>
            </a:avLst>
          </a:prstGeom>
          <a:solidFill>
            <a:srgbClr val="336699">
              <a:alpha val="43137"/>
            </a:srgbClr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9200" prstMaterial="legacyMetal">
            <a:bevelT w="13500" h="13500" prst="angle"/>
            <a:bevelB w="13500" h="13500" prst="angle"/>
            <a:extrusionClr>
              <a:srgbClr val="336699"/>
            </a:extrusionClr>
            <a:contourClr>
              <a:srgbClr val="336699"/>
            </a:contourClr>
          </a:sp3d>
        </p:spPr>
        <p:txBody>
          <a:bodyPr wrap="none" anchor="ctr"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762000" y="4191000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5791200"/>
            <a:ext cx="6400800" cy="609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dt" sz="quarter" idx="10"/>
          </p:nvPr>
        </p:nvSpPr>
        <p:spPr>
          <a:xfrm>
            <a:off x="0" y="6381750"/>
            <a:ext cx="2133600" cy="47625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Rectangle 1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381750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629400" y="6381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4D78C10-FA52-4999-8435-E2A21DED478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3057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067B3E-581F-4F04-A192-D8D7C81AA48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3343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3942C4-6911-487B-A97D-98BA0EA6BDF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6598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D249D0-2E55-44AE-8A00-373DAAA5C4F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31110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5C1CF2-F4AD-4533-A65A-52036F298E8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6932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5943600"/>
            <a:ext cx="9144000" cy="9144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100000">
                <a:srgbClr val="336699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99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9"/>
          <p:cNvSpPr>
            <a:spLocks/>
          </p:cNvSpPr>
          <p:nvPr userDrawn="1"/>
        </p:nvSpPr>
        <p:spPr bwMode="auto">
          <a:xfrm>
            <a:off x="0" y="0"/>
            <a:ext cx="4114800" cy="6858000"/>
          </a:xfrm>
          <a:custGeom>
            <a:avLst/>
            <a:gdLst>
              <a:gd name="T0" fmla="*/ 990600 w 2592"/>
              <a:gd name="T1" fmla="*/ 0 h 4320"/>
              <a:gd name="T2" fmla="*/ 0 w 2592"/>
              <a:gd name="T3" fmla="*/ 0 h 4320"/>
              <a:gd name="T4" fmla="*/ 0 w 2592"/>
              <a:gd name="T5" fmla="*/ 6858000 h 4320"/>
              <a:gd name="T6" fmla="*/ 4114800 w 2592"/>
              <a:gd name="T7" fmla="*/ 6858000 h 4320"/>
              <a:gd name="T8" fmla="*/ 2463800 w 2592"/>
              <a:gd name="T9" fmla="*/ 6176963 h 4320"/>
              <a:gd name="T10" fmla="*/ 1484313 w 2592"/>
              <a:gd name="T11" fmla="*/ 5337175 h 4320"/>
              <a:gd name="T12" fmla="*/ 904875 w 2592"/>
              <a:gd name="T13" fmla="*/ 4459288 h 4320"/>
              <a:gd name="T14" fmla="*/ 485775 w 2592"/>
              <a:gd name="T15" fmla="*/ 3544888 h 4320"/>
              <a:gd name="T16" fmla="*/ 304800 w 2592"/>
              <a:gd name="T17" fmla="*/ 2743200 h 4320"/>
              <a:gd name="T18" fmla="*/ 269875 w 2592"/>
              <a:gd name="T19" fmla="*/ 1866900 h 4320"/>
              <a:gd name="T20" fmla="*/ 317500 w 2592"/>
              <a:gd name="T21" fmla="*/ 1241425 h 4320"/>
              <a:gd name="T22" fmla="*/ 596900 w 2592"/>
              <a:gd name="T23" fmla="*/ 495300 h 4320"/>
              <a:gd name="T24" fmla="*/ 990600 w 2592"/>
              <a:gd name="T25" fmla="*/ 0 h 43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92" h="4320">
                <a:moveTo>
                  <a:pt x="624" y="0"/>
                </a:moveTo>
                <a:lnTo>
                  <a:pt x="0" y="0"/>
                </a:lnTo>
                <a:lnTo>
                  <a:pt x="0" y="4320"/>
                </a:lnTo>
                <a:lnTo>
                  <a:pt x="2592" y="4320"/>
                </a:lnTo>
                <a:cubicBezTo>
                  <a:pt x="2592" y="4320"/>
                  <a:pt x="1828" y="4051"/>
                  <a:pt x="1552" y="3891"/>
                </a:cubicBezTo>
                <a:cubicBezTo>
                  <a:pt x="1276" y="3731"/>
                  <a:pt x="1095" y="3545"/>
                  <a:pt x="935" y="3362"/>
                </a:cubicBezTo>
                <a:cubicBezTo>
                  <a:pt x="775" y="3179"/>
                  <a:pt x="675" y="2997"/>
                  <a:pt x="570" y="2809"/>
                </a:cubicBezTo>
                <a:cubicBezTo>
                  <a:pt x="465" y="2621"/>
                  <a:pt x="369" y="2413"/>
                  <a:pt x="306" y="2233"/>
                </a:cubicBezTo>
                <a:cubicBezTo>
                  <a:pt x="239" y="2056"/>
                  <a:pt x="212" y="1928"/>
                  <a:pt x="192" y="1728"/>
                </a:cubicBezTo>
                <a:cubicBezTo>
                  <a:pt x="175" y="1551"/>
                  <a:pt x="162" y="1336"/>
                  <a:pt x="170" y="1176"/>
                </a:cubicBezTo>
                <a:cubicBezTo>
                  <a:pt x="171" y="1018"/>
                  <a:pt x="176" y="899"/>
                  <a:pt x="200" y="782"/>
                </a:cubicBezTo>
                <a:cubicBezTo>
                  <a:pt x="224" y="665"/>
                  <a:pt x="305" y="430"/>
                  <a:pt x="376" y="312"/>
                </a:cubicBezTo>
                <a:cubicBezTo>
                  <a:pt x="447" y="194"/>
                  <a:pt x="563" y="62"/>
                  <a:pt x="624" y="0"/>
                </a:cubicBezTo>
                <a:close/>
              </a:path>
            </a:pathLst>
          </a:custGeom>
          <a:gradFill rotWithShape="1">
            <a:gsLst>
              <a:gs pos="0">
                <a:srgbClr val="FF9900"/>
              </a:gs>
              <a:gs pos="100000">
                <a:srgbClr val="3366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7" name="Picture 11" descr="s003"/>
          <p:cNvPicPr>
            <a:picLocks noChangeAspect="1" noChangeArrowheads="1" noCrop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1000" y="41910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10"/>
          <p:cNvSpPr>
            <a:spLocks noChangeArrowheads="1"/>
          </p:cNvSpPr>
          <p:nvPr userDrawn="1"/>
        </p:nvSpPr>
        <p:spPr bwMode="auto">
          <a:xfrm>
            <a:off x="609600" y="4114800"/>
            <a:ext cx="7848600" cy="2286000"/>
          </a:xfrm>
          <a:prstGeom prst="roundRect">
            <a:avLst>
              <a:gd name="adj" fmla="val 16667"/>
            </a:avLst>
          </a:prstGeom>
          <a:solidFill>
            <a:srgbClr val="336699">
              <a:alpha val="43137"/>
            </a:srgbClr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9200" prstMaterial="legacyMetal">
            <a:bevelT w="13500" h="13500" prst="angle"/>
            <a:bevelB w="13500" h="13500" prst="angle"/>
            <a:extrusionClr>
              <a:srgbClr val="336699"/>
            </a:extrusionClr>
            <a:contourClr>
              <a:srgbClr val="336699"/>
            </a:contourClr>
          </a:sp3d>
        </p:spPr>
        <p:txBody>
          <a:bodyPr wrap="none" anchor="ctr"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762000" y="4191000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5791200"/>
            <a:ext cx="6400800" cy="609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dt" sz="quarter" idx="10"/>
          </p:nvPr>
        </p:nvSpPr>
        <p:spPr>
          <a:xfrm>
            <a:off x="0" y="6381750"/>
            <a:ext cx="2133600" cy="47625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Rectangle 1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381750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1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629400" y="6381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4D78C10-FA52-4999-8435-E2A21DED478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2484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82E034-A971-4275-9632-B15ECA269C6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7411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D326A9-22E9-496E-9560-DC78E83A98C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32599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292C28-5FF5-4722-82B0-5835C393645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27816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B53690-83BA-4648-8D2F-DB3C73E40AE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36146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9F2671-838C-4EC2-9816-C3841491ECA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8554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82E034-A971-4275-9632-B15ECA269C6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14063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42F687-5DAD-4D17-9CCD-D67231A73CD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08900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F8E8BA-2256-4297-A787-3733F1820DE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76173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30E452-E224-4DC8-BFD3-5021C77E992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84790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067B3E-581F-4F04-A192-D8D7C81AA48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3962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3942C4-6911-487B-A97D-98BA0EA6BDF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00264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D249D0-2E55-44AE-8A00-373DAAA5C4F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79046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5C1CF2-F4AD-4533-A65A-52036F298E8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7548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D326A9-22E9-496E-9560-DC78E83A98C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9180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292C28-5FF5-4722-82B0-5835C393645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9055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B53690-83BA-4648-8D2F-DB3C73E40AE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102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9F2671-838C-4EC2-9816-C3841491ECA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3025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42F687-5DAD-4D17-9CCD-D67231A73CD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685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F8E8BA-2256-4297-A787-3733F1820DE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5784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30E452-E224-4DC8-BFD3-5021C77E992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514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5"/>
          <p:cNvSpPr>
            <a:spLocks noChangeArrowheads="1"/>
          </p:cNvSpPr>
          <p:nvPr/>
        </p:nvSpPr>
        <p:spPr bwMode="auto">
          <a:xfrm>
            <a:off x="0" y="0"/>
            <a:ext cx="990600" cy="6858000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7" name="Rectangle 7"/>
          <p:cNvSpPr>
            <a:spLocks noChangeArrowheads="1"/>
          </p:cNvSpPr>
          <p:nvPr/>
        </p:nvSpPr>
        <p:spPr bwMode="auto">
          <a:xfrm>
            <a:off x="8001000" y="0"/>
            <a:ext cx="1143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9900">
                  <a:alpha val="82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1028" name="Picture 10" descr="glabal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381000" y="152400"/>
            <a:ext cx="8159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3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667D8C6-632A-429A-A304-2B777E3F8DE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2353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5"/>
          <p:cNvSpPr>
            <a:spLocks noChangeArrowheads="1"/>
          </p:cNvSpPr>
          <p:nvPr/>
        </p:nvSpPr>
        <p:spPr bwMode="auto">
          <a:xfrm>
            <a:off x="0" y="0"/>
            <a:ext cx="990600" cy="6858000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7" name="Rectangle 7"/>
          <p:cNvSpPr>
            <a:spLocks noChangeArrowheads="1"/>
          </p:cNvSpPr>
          <p:nvPr/>
        </p:nvSpPr>
        <p:spPr bwMode="auto">
          <a:xfrm>
            <a:off x="8001000" y="0"/>
            <a:ext cx="1143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9900">
                  <a:alpha val="82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1028" name="Picture 10" descr="glabal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gray">
          <a:xfrm>
            <a:off x="381000" y="152400"/>
            <a:ext cx="8159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3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667D8C6-632A-429A-A304-2B777E3F8DE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8416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18" Type="http://schemas.openxmlformats.org/officeDocument/2006/relationships/image" Target="../media/image6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17" Type="http://schemas.openxmlformats.org/officeDocument/2006/relationships/image" Target="../media/image59.png"/><Relationship Id="rId2" Type="http://schemas.openxmlformats.org/officeDocument/2006/relationships/image" Target="../media/image44.png"/><Relationship Id="rId16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19" Type="http://schemas.openxmlformats.org/officeDocument/2006/relationships/image" Target="../media/image61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914400"/>
          </a:xfrm>
          <a:solidFill>
            <a:srgbClr val="FDFDDF"/>
          </a:solidFill>
        </p:spPr>
        <p:txBody>
          <a:bodyPr/>
          <a:lstStyle/>
          <a:p>
            <a:pPr eaLnBrk="1" hangingPunct="1"/>
            <a:r>
              <a:rPr lang="ru-RU" altLang="ru-RU" sz="3200" b="1" dirty="0" smtClean="0">
                <a:solidFill>
                  <a:srgbClr val="002060"/>
                </a:solidFill>
              </a:rPr>
              <a:t>Структура технологии урока</a:t>
            </a:r>
          </a:p>
        </p:txBody>
      </p:sp>
      <p:graphicFrame>
        <p:nvGraphicFramePr>
          <p:cNvPr id="12321" name="Group 3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824027968"/>
              </p:ext>
            </p:extLst>
          </p:nvPr>
        </p:nvGraphicFramePr>
        <p:xfrm>
          <a:off x="381000" y="1447800"/>
          <a:ext cx="8305800" cy="4816475"/>
        </p:xfrm>
        <a:graphic>
          <a:graphicData uri="http://schemas.openxmlformats.org/drawingml/2006/table">
            <a:tbl>
              <a:tblPr/>
              <a:tblGrid>
                <a:gridCol w="2768600"/>
                <a:gridCol w="2768600"/>
                <a:gridCol w="2768600"/>
              </a:tblGrid>
              <a:tr h="8230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«Вызов»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«Осмысление содержания»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«Рефлексия»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934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активизация имеющихся знаний;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 пробуждение интереса к получению новой информации;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 постановка учеником собственных целей обучения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D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 получение новой информации;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 корректировка учеником поставленных целей обучения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D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 размышление, рождение нового знания;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Arial" charset="0"/>
                        </a:rPr>
                        <a:t>- постановка учеником новых целей обучения (на перспективу)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DD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0524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996952"/>
            <a:ext cx="2597121" cy="1164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1275" y="260648"/>
            <a:ext cx="3981450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5472" y="3005875"/>
            <a:ext cx="1804987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3059" y="4494877"/>
            <a:ext cx="1627187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338" y="3002284"/>
            <a:ext cx="1785937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3159" y="1553541"/>
            <a:ext cx="1743075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03787" y="1626565"/>
            <a:ext cx="1597025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7700" y="5628101"/>
            <a:ext cx="1670050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4672" y="5895826"/>
            <a:ext cx="1376972" cy="864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548977"/>
            <a:ext cx="1408509" cy="1031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87550"/>
            <a:ext cx="1597025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3929" y="4332706"/>
            <a:ext cx="1670050" cy="103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верх 3"/>
          <p:cNvSpPr/>
          <p:nvPr/>
        </p:nvSpPr>
        <p:spPr>
          <a:xfrm>
            <a:off x="4450842" y="2553179"/>
            <a:ext cx="242316" cy="449105"/>
          </a:xfrm>
          <a:prstGeom prst="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53807" y="3307084"/>
            <a:ext cx="3048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673870">
            <a:off x="7218715" y="2586064"/>
            <a:ext cx="4810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443446" y="4115538"/>
            <a:ext cx="3048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135595">
            <a:off x="3550373" y="5278595"/>
            <a:ext cx="3048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399307">
            <a:off x="4410108" y="5455048"/>
            <a:ext cx="57308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346234" y="5311478"/>
            <a:ext cx="616811" cy="584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99792" y="3307083"/>
            <a:ext cx="304800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785583">
            <a:off x="1323189" y="2680221"/>
            <a:ext cx="4810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305015">
            <a:off x="1445485" y="3848705"/>
            <a:ext cx="493713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193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0416" y="298785"/>
            <a:ext cx="8110056" cy="6082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3264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9399" y="404664"/>
            <a:ext cx="7680853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4361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002060"/>
                </a:solidFill>
              </a:rPr>
              <a:t>Синквейн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002060"/>
                </a:solidFill>
              </a:rPr>
              <a:t>1-ая </a:t>
            </a:r>
            <a:r>
              <a:rPr lang="ru-RU" sz="2400" dirty="0">
                <a:solidFill>
                  <a:srgbClr val="002060"/>
                </a:solidFill>
              </a:rPr>
              <a:t>строка – название стихотворения, тема (обычно </a:t>
            </a:r>
            <a:r>
              <a:rPr lang="ru-RU" sz="2400" dirty="0" smtClean="0">
                <a:solidFill>
                  <a:srgbClr val="002060"/>
                </a:solidFill>
              </a:rPr>
              <a:t>существительное)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2-ая </a:t>
            </a:r>
            <a:r>
              <a:rPr lang="ru-RU" sz="2400" dirty="0">
                <a:solidFill>
                  <a:srgbClr val="002060"/>
                </a:solidFill>
              </a:rPr>
              <a:t>строка – описание темы (обычно два прилагательных</a:t>
            </a:r>
            <a:r>
              <a:rPr lang="ru-RU" sz="2400" dirty="0" smtClean="0">
                <a:solidFill>
                  <a:srgbClr val="002060"/>
                </a:solidFill>
              </a:rPr>
              <a:t>)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3-ья </a:t>
            </a:r>
            <a:r>
              <a:rPr lang="ru-RU" sz="2400" dirty="0">
                <a:solidFill>
                  <a:srgbClr val="002060"/>
                </a:solidFill>
              </a:rPr>
              <a:t>строка – действие (обычно три глагола, относящиеся к теме</a:t>
            </a:r>
            <a:r>
              <a:rPr lang="ru-RU" sz="2400" dirty="0" smtClean="0">
                <a:solidFill>
                  <a:srgbClr val="002060"/>
                </a:solidFill>
              </a:rPr>
              <a:t>)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4-ая </a:t>
            </a:r>
            <a:r>
              <a:rPr lang="ru-RU" sz="2400" dirty="0">
                <a:solidFill>
                  <a:srgbClr val="002060"/>
                </a:solidFill>
              </a:rPr>
              <a:t>строка – чувство (фраза из четырех слов, выражающая отношение автора к теме</a:t>
            </a:r>
            <a:r>
              <a:rPr lang="ru-RU" sz="2400" dirty="0" smtClean="0">
                <a:solidFill>
                  <a:srgbClr val="002060"/>
                </a:solidFill>
              </a:rPr>
              <a:t>)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5-ая </a:t>
            </a:r>
            <a:r>
              <a:rPr lang="ru-RU" sz="2400" dirty="0">
                <a:solidFill>
                  <a:srgbClr val="002060"/>
                </a:solidFill>
              </a:rPr>
              <a:t>строка – повторение сути, синоним первой строки (обычно существительное)</a:t>
            </a:r>
            <a:endParaRPr lang="ru-RU" sz="24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31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7628665" cy="5721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0623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531" y="188640"/>
            <a:ext cx="8448938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6627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6672"/>
            <a:ext cx="7635693" cy="5726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7723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48680"/>
            <a:ext cx="7392821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8736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764704"/>
            <a:ext cx="7200800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7359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8094974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9321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3200" b="1" i="1" dirty="0">
              <a:latin typeface="+mn-lt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4331" y="476672"/>
            <a:ext cx="7126842" cy="957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4074" y="1700807"/>
            <a:ext cx="487045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9585" y="2626772"/>
            <a:ext cx="457835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1783" y="2132856"/>
            <a:ext cx="314007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7332" y="3104476"/>
            <a:ext cx="229870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6973" y="3645024"/>
            <a:ext cx="213995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4074" y="4149080"/>
            <a:ext cx="304165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005" y="4693709"/>
            <a:ext cx="581660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4074" y="5065978"/>
            <a:ext cx="1938337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1783" y="5589240"/>
            <a:ext cx="243840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9186" y="1124744"/>
            <a:ext cx="2170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9239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0688"/>
            <a:ext cx="7935180" cy="5943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1561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0648"/>
            <a:ext cx="7940700" cy="595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8723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Кластер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56792"/>
            <a:ext cx="5616624" cy="4936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2525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924944"/>
            <a:ext cx="1810669" cy="1079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05807" y="908719"/>
            <a:ext cx="2524125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08720"/>
            <a:ext cx="1663700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653" y="2025897"/>
            <a:ext cx="2030413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4010" y="3140968"/>
            <a:ext cx="1524000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1" y="5012510"/>
            <a:ext cx="1234480" cy="678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509120"/>
            <a:ext cx="16525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012510"/>
            <a:ext cx="2024063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509119"/>
            <a:ext cx="1450975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103" y="2964110"/>
            <a:ext cx="2170113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28800"/>
            <a:ext cx="165258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низ 3"/>
          <p:cNvSpPr/>
          <p:nvPr/>
        </p:nvSpPr>
        <p:spPr>
          <a:xfrm>
            <a:off x="4355976" y="404838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567668">
            <a:off x="2981465" y="3838866"/>
            <a:ext cx="542925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865530">
            <a:off x="5654132" y="3838866"/>
            <a:ext cx="542925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740697" y="3140968"/>
            <a:ext cx="542925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565200">
            <a:off x="5654066" y="2418296"/>
            <a:ext cx="542925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618162">
            <a:off x="5235079" y="1989385"/>
            <a:ext cx="542925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277083" y="1938198"/>
            <a:ext cx="542925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313526">
            <a:off x="2951263" y="2017891"/>
            <a:ext cx="542925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24187" y="2891086"/>
            <a:ext cx="542925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трелка вверх 2"/>
          <p:cNvSpPr/>
          <p:nvPr/>
        </p:nvSpPr>
        <p:spPr>
          <a:xfrm>
            <a:off x="1691681" y="1010432"/>
            <a:ext cx="265524" cy="61836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02256">
            <a:off x="1192172" y="1048737"/>
            <a:ext cx="3238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147073">
            <a:off x="801367" y="1233077"/>
            <a:ext cx="3238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6448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solidFill>
                  <a:srgbClr val="FF0000"/>
                </a:solidFill>
              </a:rPr>
              <a:t>Русский язык</a:t>
            </a:r>
            <a:endParaRPr lang="ru-RU" u="sng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1463" y="3068960"/>
            <a:ext cx="2946498" cy="884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0291" y="1905113"/>
            <a:ext cx="1718320" cy="87594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905113"/>
            <a:ext cx="1739710" cy="892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2419" y="3907880"/>
            <a:ext cx="1718320" cy="1012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5528" y="4351774"/>
            <a:ext cx="1789724" cy="983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612" y="5332671"/>
            <a:ext cx="2011363" cy="1015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1518" y="2713066"/>
            <a:ext cx="950913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301" y="4902883"/>
            <a:ext cx="950913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76042"/>
            <a:ext cx="1675678" cy="84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4314" y="2713066"/>
            <a:ext cx="1133475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045589">
            <a:off x="6286884" y="3916393"/>
            <a:ext cx="1133475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73709" y="3198111"/>
            <a:ext cx="1909796" cy="1094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8562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>
                <a:solidFill>
                  <a:srgbClr val="C00000"/>
                </a:solidFill>
              </a:rPr>
              <a:t>Имя существительное</a:t>
            </a:r>
            <a:endParaRPr lang="ru-RU" u="sng" dirty="0">
              <a:solidFill>
                <a:srgbClr val="C00000"/>
              </a:solidFill>
            </a:endParaRP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/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844" y="1340768"/>
            <a:ext cx="8016214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6699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08720"/>
            <a:ext cx="6924570" cy="5112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8163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128</Words>
  <Application>Microsoft Office PowerPoint</Application>
  <PresentationFormat>Экран (4:3)</PresentationFormat>
  <Paragraphs>24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Оформление по умолчанию</vt:lpstr>
      <vt:lpstr>1_Оформление по умолчанию</vt:lpstr>
      <vt:lpstr>Структура технологии урока</vt:lpstr>
      <vt:lpstr>Слайд 2</vt:lpstr>
      <vt:lpstr>Слайд 3</vt:lpstr>
      <vt:lpstr>Слайд 4</vt:lpstr>
      <vt:lpstr>Кластер</vt:lpstr>
      <vt:lpstr>Слайд 6</vt:lpstr>
      <vt:lpstr>Русский язык</vt:lpstr>
      <vt:lpstr>Имя существительное</vt:lpstr>
      <vt:lpstr>Слайд 9</vt:lpstr>
      <vt:lpstr>Слайд 10</vt:lpstr>
      <vt:lpstr>Слайд 11</vt:lpstr>
      <vt:lpstr>Слайд 12</vt:lpstr>
      <vt:lpstr>Синквейн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Matrix</dc:creator>
  <cp:lastModifiedBy>Дина</cp:lastModifiedBy>
  <cp:revision>66</cp:revision>
  <dcterms:created xsi:type="dcterms:W3CDTF">2020-08-03T16:39:39Z</dcterms:created>
  <dcterms:modified xsi:type="dcterms:W3CDTF">2020-08-12T06:14:19Z</dcterms:modified>
</cp:coreProperties>
</file>